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69" r:id="rId10"/>
    <p:sldId id="276" r:id="rId11"/>
    <p:sldId id="271" r:id="rId12"/>
    <p:sldId id="270" r:id="rId13"/>
    <p:sldId id="272" r:id="rId14"/>
    <p:sldId id="274" r:id="rId15"/>
    <p:sldId id="275" r:id="rId16"/>
    <p:sldId id="277" r:id="rId17"/>
    <p:sldId id="266" r:id="rId18"/>
    <p:sldId id="278" r:id="rId19"/>
    <p:sldId id="280" r:id="rId20"/>
    <p:sldId id="279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FE35"/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09" autoAdjust="0"/>
  </p:normalViewPr>
  <p:slideViewPr>
    <p:cSldViewPr snapToGrid="0">
      <p:cViewPr varScale="1">
        <p:scale>
          <a:sx n="162" d="100"/>
          <a:sy n="162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FD525900-7221-E540-ABC5-8029FC395017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64225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AB75A32-50F3-534B-9797-939AF84BDE0D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800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75A32-50F3-534B-9797-939AF84BDE0D}" type="slidenum">
              <a:rPr lang="de-DE" altLang="zh-CN" smtClean="0"/>
              <a:pPr/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29094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zh-CN" altLang="en-US" smtClean="0"/>
              <a:t>单击此处编辑母版副标题样式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01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6FD9B-C586-5149-A086-FA42CA14A436}" type="datetime1">
              <a:rPr lang="de-DE" altLang="zh-CN"/>
              <a:pPr/>
              <a:t>20/04/16</a:t>
            </a:fld>
            <a:endParaRPr lang="de-DE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25E1D-63FD-FE4F-A869-8973950D73AF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037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27EB1-14A6-014E-90ED-F8708C598BF7}" type="datetime1">
              <a:rPr lang="de-DE" altLang="zh-CN"/>
              <a:pPr/>
              <a:t>20/04/16</a:t>
            </a:fld>
            <a:endParaRPr lang="de-DE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C785E-0025-AD46-B6E6-9596714D5752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1293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2FFC457B-BD01-214A-B6CB-110FBD4F682A}" type="datetime1">
              <a:rPr lang="de-DE" altLang="zh-CN"/>
              <a:pPr/>
              <a:t>20/04/16</a:t>
            </a:fld>
            <a:endParaRPr lang="de-DE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721737F-B762-7C48-8D81-E0B1E94AE22D}" type="slidenum">
              <a:rPr lang="de-DE" altLang="zh-CN"/>
              <a:pPr/>
              <a:t>‹#›</a:t>
            </a:fld>
            <a:endParaRPr lang="de-DE" altLang="zh-CN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2.emf"/><Relationship Id="rId11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35.emf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1800" dirty="0" smtClean="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rPr>
              <a:t>Selected Topics for IT Security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Learning:</a:t>
            </a:r>
            <a:b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AI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New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Target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969921"/>
            <a:ext cx="8128000" cy="2220721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Huang Xiao</a:t>
            </a:r>
          </a:p>
          <a:p>
            <a:r>
              <a:rPr lang="en-US" sz="1400" i="1" dirty="0" err="1">
                <a:latin typeface="Times New Roman"/>
                <a:ea typeface="ＭＳ Ｐゴシック" charset="0"/>
                <a:cs typeface="Times New Roman"/>
              </a:rPr>
              <a:t>x</a:t>
            </a:r>
            <a:r>
              <a:rPr lang="en-US" sz="1400" i="1" dirty="0" err="1" smtClean="0">
                <a:latin typeface="Times New Roman"/>
                <a:ea typeface="ＭＳ Ｐゴシック" charset="0"/>
                <a:cs typeface="Times New Roman"/>
              </a:rPr>
              <a:t>iaohu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 (at) in (dot) tum </a:t>
            </a:r>
            <a:r>
              <a:rPr lang="en-US" altLang="zh-CN" sz="1400" i="1" dirty="0">
                <a:latin typeface="Times New Roman"/>
                <a:ea typeface="ＭＳ Ｐゴシック" charset="0"/>
                <a:cs typeface="Times New Roman"/>
              </a:rPr>
              <a:t>(dot</a:t>
            </a:r>
            <a:r>
              <a:rPr lang="en-US" altLang="zh-CN" sz="1400" i="1" dirty="0" smtClean="0">
                <a:latin typeface="Times New Roman"/>
                <a:ea typeface="ＭＳ Ｐゴシック" charset="0"/>
                <a:cs typeface="Times New Roman"/>
              </a:rPr>
              <a:t>) 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de </a:t>
            </a:r>
          </a:p>
          <a:p>
            <a:endParaRPr lang="en-US" sz="1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i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Chair for IT Security (I20), Prof. Dr. Claudia Eckert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Technische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Universität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München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Insight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Models</a:t>
            </a:r>
            <a:endParaRPr lang="en-US" altLang="zh-CN" b="1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12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Inside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/>
              <a:t>A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polynomial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fitting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example</a:t>
            </a:r>
            <a:r>
              <a:rPr kumimoji="1" lang="zh-CN" altLang="en-US" sz="1800" i="1" dirty="0" smtClean="0"/>
              <a:t>, </a:t>
            </a:r>
            <a:r>
              <a:rPr kumimoji="1" lang="en-US" altLang="zh-CN" sz="1800" i="1" dirty="0" smtClean="0"/>
              <a:t>use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a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M-polynomial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to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fit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the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training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data..</a:t>
            </a:r>
            <a:endParaRPr kumimoji="1" lang="zh-CN" altLang="en-US" sz="1800" i="1" dirty="0"/>
          </a:p>
        </p:txBody>
      </p:sp>
      <p:pic>
        <p:nvPicPr>
          <p:cNvPr id="6" name="图片 5" descr="Figure1.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5" y="2428631"/>
            <a:ext cx="2837962" cy="2108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9" y="4562231"/>
            <a:ext cx="5187462" cy="717293"/>
          </a:xfrm>
          <a:prstGeom prst="rect">
            <a:avLst/>
          </a:prstGeom>
        </p:spPr>
      </p:pic>
      <p:cxnSp>
        <p:nvCxnSpPr>
          <p:cNvPr id="14" name="直线连接符 13"/>
          <p:cNvCxnSpPr/>
          <p:nvPr/>
        </p:nvCxnSpPr>
        <p:spPr bwMode="auto">
          <a:xfrm>
            <a:off x="3751385" y="2618154"/>
            <a:ext cx="51776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5FE3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4336382" y="2429338"/>
            <a:ext cx="119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True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signal</a:t>
            </a:r>
            <a:r>
              <a:rPr kumimoji="1" lang="zh-CN" altLang="en-US" sz="1600" dirty="0" smtClean="0"/>
              <a:t> </a:t>
            </a:r>
            <a:endParaRPr kumimoji="1" lang="zh-CN" altLang="en-US" sz="16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26732"/>
              </p:ext>
            </p:extLst>
          </p:nvPr>
        </p:nvGraphicFramePr>
        <p:xfrm>
          <a:off x="5491286" y="2469661"/>
          <a:ext cx="853835" cy="29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7" name="公式" r:id="rId5" imgW="584200" imgH="203200" progId="Equation.3">
                  <p:embed/>
                </p:oleObj>
              </mc:Choice>
              <mc:Fallback>
                <p:oleObj name="公式" r:id="rId5" imgW="584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1286" y="2469661"/>
                        <a:ext cx="853835" cy="296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540410"/>
              </p:ext>
            </p:extLst>
          </p:nvPr>
        </p:nvGraphicFramePr>
        <p:xfrm>
          <a:off x="3848467" y="2863972"/>
          <a:ext cx="318816" cy="29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" name="公式" r:id="rId7" imgW="152400" imgH="139700" progId="Equation.3">
                  <p:embed/>
                </p:oleObj>
              </mc:Choice>
              <mc:Fallback>
                <p:oleObj name="公式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8467" y="2863972"/>
                        <a:ext cx="318816" cy="29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360793" y="2835740"/>
            <a:ext cx="340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Linear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parameters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want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learn</a:t>
            </a:r>
            <a:endParaRPr kumimoji="1" lang="zh-CN" altLang="en-US" sz="1600" dirty="0"/>
          </a:p>
        </p:txBody>
      </p:sp>
      <p:sp>
        <p:nvSpPr>
          <p:cNvPr id="19" name="椭圆 18"/>
          <p:cNvSpPr/>
          <p:nvPr/>
        </p:nvSpPr>
        <p:spPr bwMode="auto">
          <a:xfrm>
            <a:off x="3907693" y="3331307"/>
            <a:ext cx="166077" cy="166077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71324" y="3232372"/>
            <a:ext cx="1393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Observations</a:t>
            </a:r>
            <a:endParaRPr kumimoji="1" lang="zh-CN" altLang="en-US" sz="1600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806379"/>
              </p:ext>
            </p:extLst>
          </p:nvPr>
        </p:nvGraphicFramePr>
        <p:xfrm>
          <a:off x="5706575" y="3134581"/>
          <a:ext cx="4810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" name="公式" r:id="rId9" imgW="228600" imgH="241300" progId="Equation.3">
                  <p:embed/>
                </p:oleObj>
              </mc:Choice>
              <mc:Fallback>
                <p:oleObj name="公式" r:id="rId9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6575" y="3134581"/>
                        <a:ext cx="481012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83846" y="5451231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Q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565847" y="5255847"/>
            <a:ext cx="260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Q: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how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choose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M?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903786" y="4050322"/>
            <a:ext cx="166077" cy="166077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98536" y="3961157"/>
            <a:ext cx="30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=</a:t>
            </a:r>
            <a:endParaRPr kumimoji="1" lang="zh-CN" altLang="en-US" sz="1600" dirty="0"/>
          </a:p>
        </p:txBody>
      </p:sp>
      <p:cxnSp>
        <p:nvCxnSpPr>
          <p:cNvPr id="32" name="直线连接符 31"/>
          <p:cNvCxnSpPr/>
          <p:nvPr/>
        </p:nvCxnSpPr>
        <p:spPr bwMode="auto">
          <a:xfrm>
            <a:off x="4421554" y="4148015"/>
            <a:ext cx="33606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5FE3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>
          <a:xfrm>
            <a:off x="4798014" y="3967019"/>
            <a:ext cx="30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+</a:t>
            </a:r>
            <a:endParaRPr kumimoji="1" lang="zh-CN" altLang="en-US" sz="1600" dirty="0"/>
          </a:p>
        </p:txBody>
      </p:sp>
      <p:grpSp>
        <p:nvGrpSpPr>
          <p:cNvPr id="36" name="组 35"/>
          <p:cNvGrpSpPr/>
          <p:nvPr/>
        </p:nvGrpSpPr>
        <p:grpSpPr>
          <a:xfrm>
            <a:off x="5099540" y="3861776"/>
            <a:ext cx="524640" cy="560525"/>
            <a:chOff x="5255846" y="3812930"/>
            <a:chExt cx="524640" cy="560525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846" y="3812930"/>
              <a:ext cx="519609" cy="358530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5267956" y="4127234"/>
              <a:ext cx="5125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/>
                <a:t>Noise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43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Inside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(cont.)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/>
              <a:t>Training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this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linear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model: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e.g.,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minimize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least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square</a:t>
            </a:r>
            <a:r>
              <a:rPr kumimoji="1" lang="zh-CN" altLang="en-US" sz="1800" i="1" dirty="0" smtClean="0"/>
              <a:t> </a:t>
            </a:r>
            <a:endParaRPr kumimoji="1" lang="zh-CN" altLang="en-US" sz="1800" i="1" dirty="0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68809"/>
              </p:ext>
            </p:extLst>
          </p:nvPr>
        </p:nvGraphicFramePr>
        <p:xfrm>
          <a:off x="582733" y="2457938"/>
          <a:ext cx="325331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name="公式" r:id="rId3" imgW="2019300" imgH="457200" progId="Equation.3">
                  <p:embed/>
                </p:oleObj>
              </mc:Choice>
              <mc:Fallback>
                <p:oleObj name="公式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733" y="2457938"/>
                        <a:ext cx="325331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41069" y="353646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Estimated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output</a:t>
            </a:r>
            <a:endParaRPr kumimoji="1" lang="zh-CN" altLang="en-US" sz="1100" b="1" dirty="0"/>
          </a:p>
        </p:txBody>
      </p:sp>
      <p:cxnSp>
        <p:nvCxnSpPr>
          <p:cNvPr id="41" name="直线箭头连接符 40"/>
          <p:cNvCxnSpPr>
            <a:stCxn id="39" idx="0"/>
          </p:cNvCxnSpPr>
          <p:nvPr/>
        </p:nvCxnSpPr>
        <p:spPr bwMode="auto">
          <a:xfrm flipV="1">
            <a:off x="1410483" y="3048000"/>
            <a:ext cx="768055" cy="488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文本框 44"/>
          <p:cNvSpPr txBox="1"/>
          <p:nvPr/>
        </p:nvSpPr>
        <p:spPr>
          <a:xfrm>
            <a:off x="2488970" y="3532553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True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target</a:t>
            </a:r>
            <a:endParaRPr kumimoji="1" lang="zh-CN" altLang="en-US" sz="1100" b="1" dirty="0"/>
          </a:p>
        </p:txBody>
      </p:sp>
      <p:cxnSp>
        <p:nvCxnSpPr>
          <p:cNvPr id="46" name="直线箭头连接符 45"/>
          <p:cNvCxnSpPr>
            <a:stCxn id="45" idx="0"/>
          </p:cNvCxnSpPr>
          <p:nvPr/>
        </p:nvCxnSpPr>
        <p:spPr bwMode="auto">
          <a:xfrm flipV="1">
            <a:off x="2946788" y="3048000"/>
            <a:ext cx="23058" cy="484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文本框 48"/>
          <p:cNvSpPr txBox="1"/>
          <p:nvPr/>
        </p:nvSpPr>
        <p:spPr>
          <a:xfrm>
            <a:off x="3797708" y="3538415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Function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complexity</a:t>
            </a:r>
            <a:endParaRPr kumimoji="1" lang="zh-CN" altLang="en-US" sz="1100" b="1" dirty="0"/>
          </a:p>
        </p:txBody>
      </p:sp>
      <p:cxnSp>
        <p:nvCxnSpPr>
          <p:cNvPr id="50" name="直线箭头连接符 49"/>
          <p:cNvCxnSpPr>
            <a:stCxn id="49" idx="0"/>
          </p:cNvCxnSpPr>
          <p:nvPr/>
        </p:nvCxnSpPr>
        <p:spPr bwMode="auto">
          <a:xfrm flipH="1" flipV="1">
            <a:off x="3702538" y="2989385"/>
            <a:ext cx="873588" cy="549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5" name="图片 54" descr="Figure1.4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5" y="4011246"/>
            <a:ext cx="1938461" cy="1440000"/>
          </a:xfrm>
          <a:prstGeom prst="rect">
            <a:avLst/>
          </a:prstGeom>
        </p:spPr>
      </p:pic>
      <p:pic>
        <p:nvPicPr>
          <p:cNvPr id="56" name="图片 55" descr="Figure1.4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4023249"/>
            <a:ext cx="1938462" cy="1440000"/>
          </a:xfrm>
          <a:prstGeom prst="rect">
            <a:avLst/>
          </a:prstGeom>
        </p:spPr>
      </p:pic>
      <p:pic>
        <p:nvPicPr>
          <p:cNvPr id="57" name="图片 56" descr="Figure1.4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11" y="4028272"/>
            <a:ext cx="1938461" cy="1440000"/>
          </a:xfrm>
          <a:prstGeom prst="rect">
            <a:avLst/>
          </a:prstGeom>
        </p:spPr>
      </p:pic>
      <p:pic>
        <p:nvPicPr>
          <p:cNvPr id="58" name="图片 57" descr="Figure1.4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15" y="4021015"/>
            <a:ext cx="1938462" cy="1440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62" y="5587998"/>
            <a:ext cx="5187462" cy="7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Model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Selection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/>
              <a:t>Training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this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linear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model: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e.g.,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minimize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least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square</a:t>
            </a:r>
            <a:r>
              <a:rPr kumimoji="1" lang="zh-CN" altLang="en-US" sz="1800" i="1" dirty="0" smtClean="0"/>
              <a:t> </a:t>
            </a:r>
            <a:endParaRPr kumimoji="1" lang="zh-CN" altLang="en-US" sz="1800" i="1" dirty="0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299233"/>
              </p:ext>
            </p:extLst>
          </p:nvPr>
        </p:nvGraphicFramePr>
        <p:xfrm>
          <a:off x="582733" y="2457938"/>
          <a:ext cx="325331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公式" r:id="rId3" imgW="2019300" imgH="457200" progId="Equation.3">
                  <p:embed/>
                </p:oleObj>
              </mc:Choice>
              <mc:Fallback>
                <p:oleObj name="公式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733" y="2457938"/>
                        <a:ext cx="325331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41069" y="353646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Estimated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output</a:t>
            </a:r>
            <a:endParaRPr kumimoji="1" lang="zh-CN" altLang="en-US" sz="1100" b="1" dirty="0"/>
          </a:p>
        </p:txBody>
      </p:sp>
      <p:cxnSp>
        <p:nvCxnSpPr>
          <p:cNvPr id="41" name="直线箭头连接符 40"/>
          <p:cNvCxnSpPr>
            <a:stCxn id="39" idx="0"/>
          </p:cNvCxnSpPr>
          <p:nvPr/>
        </p:nvCxnSpPr>
        <p:spPr bwMode="auto">
          <a:xfrm flipV="1">
            <a:off x="1410483" y="3048000"/>
            <a:ext cx="768055" cy="488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文本框 44"/>
          <p:cNvSpPr txBox="1"/>
          <p:nvPr/>
        </p:nvSpPr>
        <p:spPr>
          <a:xfrm>
            <a:off x="2488970" y="3532553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True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target</a:t>
            </a:r>
            <a:endParaRPr kumimoji="1" lang="zh-CN" altLang="en-US" sz="1100" b="1" dirty="0"/>
          </a:p>
        </p:txBody>
      </p:sp>
      <p:cxnSp>
        <p:nvCxnSpPr>
          <p:cNvPr id="46" name="直线箭头连接符 45"/>
          <p:cNvCxnSpPr>
            <a:stCxn id="45" idx="0"/>
          </p:cNvCxnSpPr>
          <p:nvPr/>
        </p:nvCxnSpPr>
        <p:spPr bwMode="auto">
          <a:xfrm flipV="1">
            <a:off x="2946788" y="3048000"/>
            <a:ext cx="23058" cy="484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文本框 48"/>
          <p:cNvSpPr txBox="1"/>
          <p:nvPr/>
        </p:nvSpPr>
        <p:spPr>
          <a:xfrm>
            <a:off x="3797708" y="3538415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Function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complexity</a:t>
            </a:r>
            <a:endParaRPr kumimoji="1" lang="zh-CN" altLang="en-US" sz="1100" b="1" dirty="0"/>
          </a:p>
        </p:txBody>
      </p:sp>
      <p:cxnSp>
        <p:nvCxnSpPr>
          <p:cNvPr id="50" name="直线箭头连接符 49"/>
          <p:cNvCxnSpPr>
            <a:stCxn id="49" idx="0"/>
          </p:cNvCxnSpPr>
          <p:nvPr/>
        </p:nvCxnSpPr>
        <p:spPr bwMode="auto">
          <a:xfrm flipH="1" flipV="1">
            <a:off x="3702538" y="2989385"/>
            <a:ext cx="873588" cy="549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5" name="图片 54" descr="Figure1.4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5" y="4011246"/>
            <a:ext cx="1938461" cy="1440000"/>
          </a:xfrm>
          <a:prstGeom prst="rect">
            <a:avLst/>
          </a:prstGeom>
        </p:spPr>
      </p:pic>
      <p:pic>
        <p:nvPicPr>
          <p:cNvPr id="56" name="图片 55" descr="Figure1.4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4023249"/>
            <a:ext cx="1938462" cy="1440000"/>
          </a:xfrm>
          <a:prstGeom prst="rect">
            <a:avLst/>
          </a:prstGeom>
        </p:spPr>
      </p:pic>
      <p:pic>
        <p:nvPicPr>
          <p:cNvPr id="57" name="图片 56" descr="Figure1.4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11" y="4028272"/>
            <a:ext cx="1938461" cy="1440000"/>
          </a:xfrm>
          <a:prstGeom prst="rect">
            <a:avLst/>
          </a:prstGeom>
        </p:spPr>
      </p:pic>
      <p:pic>
        <p:nvPicPr>
          <p:cNvPr id="58" name="图片 57" descr="Figure1.4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15" y="4021015"/>
            <a:ext cx="1938462" cy="1440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62" y="5490306"/>
            <a:ext cx="5187462" cy="7172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742462" y="4445000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tx1"/>
                </a:solidFill>
                <a:latin typeface="Arial" pitchFamily="34" charset="0"/>
              </a:rPr>
              <a:t>U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nderfitting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961555" y="4441092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solidFill>
                  <a:schemeClr val="tx1"/>
                </a:solidFill>
                <a:latin typeface="Arial" pitchFamily="34" charset="0"/>
              </a:rPr>
              <a:t>Over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fitting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848709" y="4441092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tx1"/>
                </a:solidFill>
                <a:latin typeface="Arial" pitchFamily="34" charset="0"/>
              </a:rPr>
              <a:t>U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nderfitting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906109" y="4446954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tx1"/>
                </a:solidFill>
                <a:latin typeface="Arial" pitchFamily="34" charset="0"/>
              </a:rPr>
              <a:t>Good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7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r>
              <a:rPr lang="en-US" altLang="zh-CN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Overfitting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err="1" smtClean="0"/>
              <a:t>Overfitting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means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noise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is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dominating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your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model!</a:t>
            </a:r>
            <a:endParaRPr kumimoji="1" lang="zh-CN" altLang="en-US" sz="1800" i="1" dirty="0"/>
          </a:p>
        </p:txBody>
      </p:sp>
      <p:pic>
        <p:nvPicPr>
          <p:cNvPr id="4" name="图片 3" descr="Figure1.4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07" y="2516554"/>
            <a:ext cx="1938462" cy="1440000"/>
          </a:xfrm>
          <a:prstGeom prst="rect">
            <a:avLst/>
          </a:prstGeom>
        </p:spPr>
      </p:pic>
      <p:pic>
        <p:nvPicPr>
          <p:cNvPr id="5" name="图片 4" descr="Figure1.6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15" y="2516554"/>
            <a:ext cx="1938462" cy="1440000"/>
          </a:xfrm>
          <a:prstGeom prst="rect">
            <a:avLst/>
          </a:prstGeom>
        </p:spPr>
      </p:pic>
      <p:pic>
        <p:nvPicPr>
          <p:cNvPr id="6" name="图片 5" descr="Figure1.6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23" y="2516554"/>
            <a:ext cx="1938462" cy="1440000"/>
          </a:xfrm>
          <a:prstGeom prst="rect">
            <a:avLst/>
          </a:prstGeom>
        </p:spPr>
      </p:pic>
      <p:pic>
        <p:nvPicPr>
          <p:cNvPr id="7" name="图片 6" descr="Figure1.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5" y="2460634"/>
            <a:ext cx="2051220" cy="14959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6068" y="4122615"/>
            <a:ext cx="7545655" cy="1928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err="1" smtClean="0"/>
              <a:t>Overfitting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central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ML.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Generalization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Bad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unseen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Avoid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overfitting</a:t>
            </a:r>
            <a:r>
              <a:rPr kumimoji="1" lang="zh-CN" altLang="en-US" dirty="0" smtClean="0"/>
              <a:t>:</a:t>
            </a:r>
            <a:endParaRPr kumimoji="1" lang="en-US" altLang="zh-CN" dirty="0" smtClean="0"/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E.g.,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prior,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3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Bias</a:t>
            </a:r>
            <a:r>
              <a:rPr lang="zh-CN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vs.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Variance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>
                <a:solidFill>
                  <a:srgbClr val="FF0000"/>
                </a:solidFill>
              </a:rPr>
              <a:t>Q: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>
                <a:solidFill>
                  <a:srgbClr val="FF0000"/>
                </a:solidFill>
              </a:rPr>
              <a:t>f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or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adversaries,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they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want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increase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bias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or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variance?</a:t>
            </a:r>
            <a:endParaRPr kumimoji="1" lang="zh-CN" altLang="en-US" sz="1800" i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4" y="2477792"/>
            <a:ext cx="3629020" cy="3608440"/>
          </a:xfrm>
          <a:prstGeom prst="rect">
            <a:avLst/>
          </a:prstGeom>
        </p:spPr>
      </p:pic>
      <p:pic>
        <p:nvPicPr>
          <p:cNvPr id="9" name="图片 8" descr="Figure3.5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84" y="2975709"/>
            <a:ext cx="2667000" cy="1981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53606" y="4982308"/>
            <a:ext cx="4070345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600" dirty="0" smtClean="0"/>
              <a:t>Functions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trained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on</a:t>
            </a:r>
            <a:r>
              <a:rPr kumimoji="1" lang="zh-CN" altLang="en-US" sz="1600" dirty="0" smtClean="0"/>
              <a:t> </a:t>
            </a:r>
            <a:r>
              <a:rPr kumimoji="1" lang="zh-CN" altLang="zh-CN" sz="1600" dirty="0" smtClean="0"/>
              <a:t>1</a:t>
            </a:r>
            <a:r>
              <a:rPr kumimoji="1" lang="en-US" altLang="zh-CN" sz="1600" dirty="0" smtClean="0"/>
              <a:t>00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bootstaps</a:t>
            </a:r>
            <a:endParaRPr kumimoji="1" lang="en-US" altLang="zh-CN" sz="1600" dirty="0" smtClean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600" dirty="0" err="1" smtClean="0"/>
              <a:t>Overfitting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low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bias</a:t>
            </a:r>
            <a:r>
              <a:rPr kumimoji="1" lang="zh-CN" altLang="en-US" sz="1600" dirty="0" smtClean="0"/>
              <a:t>, </a:t>
            </a:r>
            <a:r>
              <a:rPr kumimoji="1" lang="en-US" altLang="zh-CN" sz="1600" dirty="0" smtClean="0"/>
              <a:t>high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variance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600" dirty="0" err="1" smtClean="0"/>
              <a:t>Underfitting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high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bias</a:t>
            </a:r>
            <a:r>
              <a:rPr kumimoji="1" lang="zh-CN" altLang="en-US" sz="1600" dirty="0" smtClean="0"/>
              <a:t>, </a:t>
            </a:r>
            <a:r>
              <a:rPr kumimoji="1" lang="en-US" altLang="zh-CN" sz="1600" dirty="0" smtClean="0"/>
              <a:t>low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variance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57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Adversarial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Theory</a:t>
            </a:r>
            <a:endParaRPr lang="en-US" altLang="zh-CN" b="1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12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formulation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252" y="1846384"/>
            <a:ext cx="4490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339" y="1897185"/>
            <a:ext cx="1141046" cy="309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69" y="2392483"/>
            <a:ext cx="2887785" cy="605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7309" y="3018693"/>
            <a:ext cx="720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Namely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minimized.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0663" y="3937000"/>
            <a:ext cx="3576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/>
              <a:t>Empirical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Risk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Minimization</a:t>
            </a:r>
            <a:endParaRPr kumimoji="1"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22" y="4522178"/>
            <a:ext cx="3868615" cy="7167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51853" y="5343769"/>
            <a:ext cx="313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Loss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function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evaluating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empirical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risk</a:t>
            </a:r>
            <a:endParaRPr kumimoji="1"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735560" y="5242168"/>
            <a:ext cx="265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Regularization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term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controlling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function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complexity</a:t>
            </a:r>
            <a:endParaRPr kumimoji="1" lang="zh-CN" altLang="en-US" sz="1200" b="1" dirty="0"/>
          </a:p>
        </p:txBody>
      </p:sp>
      <p:cxnSp>
        <p:nvCxnSpPr>
          <p:cNvPr id="16" name="直线箭头连接符 15"/>
          <p:cNvCxnSpPr/>
          <p:nvPr/>
        </p:nvCxnSpPr>
        <p:spPr bwMode="auto">
          <a:xfrm flipV="1">
            <a:off x="4669692" y="4992077"/>
            <a:ext cx="263770" cy="322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直线箭头连接符 17"/>
          <p:cNvCxnSpPr>
            <a:stCxn id="15" idx="0"/>
          </p:cNvCxnSpPr>
          <p:nvPr/>
        </p:nvCxnSpPr>
        <p:spPr bwMode="auto">
          <a:xfrm flipH="1" flipV="1">
            <a:off x="5929923" y="5021385"/>
            <a:ext cx="1133741" cy="2207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44926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Modeling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500542" y="1787770"/>
            <a:ext cx="8057306" cy="400110"/>
            <a:chOff x="500542" y="1787770"/>
            <a:chExt cx="8057306" cy="400110"/>
          </a:xfrm>
        </p:grpSpPr>
        <p:sp>
          <p:nvSpPr>
            <p:cNvPr id="3" name="文本框 2"/>
            <p:cNvSpPr txBox="1"/>
            <p:nvPr/>
          </p:nvSpPr>
          <p:spPr>
            <a:xfrm>
              <a:off x="500542" y="1787770"/>
              <a:ext cx="6542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is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defined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vector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encoded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in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3-tuple</a:t>
              </a:r>
              <a:endParaRPr kumimoji="1" lang="zh-CN" altLang="en-US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2356" y="1850292"/>
              <a:ext cx="1545492" cy="321141"/>
            </a:xfrm>
            <a:prstGeom prst="rect">
              <a:avLst/>
            </a:prstGeom>
          </p:spPr>
        </p:pic>
      </p:grpSp>
      <p:grpSp>
        <p:nvGrpSpPr>
          <p:cNvPr id="17" name="组 16"/>
          <p:cNvGrpSpPr/>
          <p:nvPr/>
        </p:nvGrpSpPr>
        <p:grpSpPr>
          <a:xfrm>
            <a:off x="585178" y="2276234"/>
            <a:ext cx="4974752" cy="1279767"/>
            <a:chOff x="585178" y="2471617"/>
            <a:chExt cx="4974752" cy="1279767"/>
          </a:xfrm>
        </p:grpSpPr>
        <p:sp>
          <p:nvSpPr>
            <p:cNvPr id="8" name="文本框 7"/>
            <p:cNvSpPr txBox="1"/>
            <p:nvPr/>
          </p:nvSpPr>
          <p:spPr>
            <a:xfrm>
              <a:off x="1014670" y="2471617"/>
              <a:ext cx="4545260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dirty="0" smtClean="0"/>
                <a:t>Optimal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subset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of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adversarial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samples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dirty="0" smtClean="0"/>
                <a:t>The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targeting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learning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model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dirty="0" smtClean="0"/>
                <a:t>Attacker’s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knowledge</a:t>
              </a:r>
              <a:endParaRPr kumimoji="1"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131" y="2624993"/>
              <a:ext cx="388396" cy="24716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878" y="2940539"/>
              <a:ext cx="213620" cy="40053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178" y="3391877"/>
              <a:ext cx="235062" cy="359507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478539" y="3683000"/>
            <a:ext cx="434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endParaRPr kumimoji="1" lang="zh-CN" altLang="en-US" dirty="0"/>
          </a:p>
        </p:txBody>
      </p:sp>
      <p:grpSp>
        <p:nvGrpSpPr>
          <p:cNvPr id="31" name="组 30"/>
          <p:cNvGrpSpPr/>
          <p:nvPr/>
        </p:nvGrpSpPr>
        <p:grpSpPr>
          <a:xfrm>
            <a:off x="564415" y="4337540"/>
            <a:ext cx="7845946" cy="1558241"/>
            <a:chOff x="447184" y="4161693"/>
            <a:chExt cx="7845946" cy="155824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9493" y="4215424"/>
              <a:ext cx="2567353" cy="112916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524024" y="5412157"/>
              <a:ext cx="4121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/>
                <a:t>Cost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function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of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introducing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adversarial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noise</a:t>
              </a:r>
              <a:endParaRPr kumimoji="1" lang="zh-CN" altLang="en-US" sz="1400" b="1" dirty="0"/>
            </a:p>
          </p:txBody>
        </p:sp>
        <p:cxnSp>
          <p:nvCxnSpPr>
            <p:cNvPr id="24" name="直线箭头连接符 23"/>
            <p:cNvCxnSpPr/>
            <p:nvPr/>
          </p:nvCxnSpPr>
          <p:spPr bwMode="auto">
            <a:xfrm flipV="1">
              <a:off x="3429000" y="5158154"/>
              <a:ext cx="703385" cy="302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447184" y="4640385"/>
              <a:ext cx="26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/>
                <a:t>Choose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adversarial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samples</a:t>
              </a:r>
              <a:endParaRPr kumimoji="1" lang="zh-CN" altLang="en-US" sz="1400" b="1" dirty="0"/>
            </a:p>
          </p:txBody>
        </p:sp>
        <p:cxnSp>
          <p:nvCxnSpPr>
            <p:cNvPr id="27" name="直线箭头连接符 26"/>
            <p:cNvCxnSpPr/>
            <p:nvPr/>
          </p:nvCxnSpPr>
          <p:spPr bwMode="auto">
            <a:xfrm flipV="1">
              <a:off x="2985477" y="4831861"/>
              <a:ext cx="502138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直线箭头连接符 28"/>
            <p:cNvCxnSpPr/>
            <p:nvPr/>
          </p:nvCxnSpPr>
          <p:spPr bwMode="auto">
            <a:xfrm flipV="1">
              <a:off x="5453184" y="4450861"/>
              <a:ext cx="580292" cy="58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8" name="文本框 27"/>
            <p:cNvSpPr txBox="1"/>
            <p:nvPr/>
          </p:nvSpPr>
          <p:spPr>
            <a:xfrm>
              <a:off x="6082268" y="4161693"/>
              <a:ext cx="2210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400" b="1" dirty="0" smtClean="0"/>
                <a:t>e.g.,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classification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error</a:t>
              </a:r>
              <a:r>
                <a:rPr kumimoji="1" lang="zh-CN" altLang="en-US" sz="1400" b="1" dirty="0" smtClean="0"/>
                <a:t> </a:t>
              </a:r>
              <a:endParaRPr kumimoji="1" lang="en-US" altLang="zh-CN" sz="1400" b="1" dirty="0" smtClean="0"/>
            </a:p>
            <a:p>
              <a:pPr algn="l"/>
              <a:r>
                <a:rPr kumimoji="1" lang="en-US" altLang="zh-CN" sz="1400" b="1" dirty="0" smtClean="0"/>
                <a:t>is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err="1" smtClean="0"/>
                <a:t>maximised</a:t>
              </a:r>
              <a:endParaRPr kumimoji="1"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64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505959" y="1787769"/>
            <a:ext cx="7944426" cy="1559401"/>
            <a:chOff x="505959" y="1768231"/>
            <a:chExt cx="7944426" cy="1559401"/>
          </a:xfrm>
        </p:grpSpPr>
        <p:sp>
          <p:nvSpPr>
            <p:cNvPr id="5" name="文本框 4"/>
            <p:cNvSpPr txBox="1"/>
            <p:nvPr/>
          </p:nvSpPr>
          <p:spPr>
            <a:xfrm>
              <a:off x="505959" y="1768231"/>
              <a:ext cx="7944426" cy="155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spam-filter</a:t>
              </a:r>
              <a:r>
                <a:rPr kumimoji="1" lang="zh-CN" altLang="en-US" dirty="0" smtClean="0"/>
                <a:t>     </a:t>
              </a:r>
              <a:r>
                <a:rPr kumimoji="1" lang="en-US" altLang="zh-CN" dirty="0" smtClean="0"/>
                <a:t>is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binary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classifier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discriminating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emails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either</a:t>
              </a:r>
              <a:r>
                <a:rPr kumimoji="1" lang="zh-CN" altLang="en-US" dirty="0"/>
                <a:t> </a:t>
              </a:r>
              <a:r>
                <a:rPr kumimoji="1" lang="en-US" altLang="zh-CN" dirty="0" smtClean="0"/>
                <a:t>spam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(</a:t>
              </a:r>
              <a:r>
                <a:rPr kumimoji="1" lang="zh-CN" altLang="en-US" dirty="0" smtClean="0"/>
                <a:t>           </a:t>
              </a:r>
              <a:r>
                <a:rPr kumimoji="1" lang="en-US" altLang="zh-CN" dirty="0" smtClean="0"/>
                <a:t>)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legitimate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(</a:t>
              </a:r>
              <a:r>
                <a:rPr kumimoji="1" lang="zh-CN" altLang="en-US" dirty="0" smtClean="0"/>
                <a:t>           </a:t>
              </a:r>
              <a:r>
                <a:rPr kumimoji="1" lang="en-US" altLang="zh-CN" dirty="0" smtClean="0"/>
                <a:t>)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.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Now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suppose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compose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set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of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spams</a:t>
              </a:r>
              <a:r>
                <a:rPr kumimoji="1" lang="zh-CN" altLang="en-US" dirty="0" smtClean="0"/>
                <a:t>                   </a:t>
              </a:r>
              <a:r>
                <a:rPr kumimoji="1" lang="en-US" altLang="zh-CN" dirty="0" smtClean="0"/>
                <a:t>and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send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to</a:t>
              </a:r>
              <a:r>
                <a:rPr kumimoji="1" lang="zh-CN" altLang="en-US" dirty="0" smtClean="0"/>
                <a:t>  </a:t>
              </a:r>
              <a:r>
                <a:rPr kumimoji="1" lang="en-US" altLang="zh-CN" dirty="0" smtClean="0"/>
                <a:t>,,</a:t>
              </a:r>
            </a:p>
            <a:p>
              <a:pPr algn="l">
                <a:lnSpc>
                  <a:spcPct val="120000"/>
                </a:lnSpc>
              </a:pPr>
              <a:r>
                <a:rPr kumimoji="1" lang="en-US" altLang="zh-CN" dirty="0" smtClean="0"/>
                <a:t>Now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the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choose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the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adversarial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samples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by</a:t>
              </a:r>
              <a:r>
                <a:rPr kumimoji="1" lang="zh-CN" altLang="en-US" dirty="0" smtClean="0"/>
                <a:t> </a:t>
              </a:r>
              <a:endParaRPr kumimoji="1" lang="zh-CN" altLang="en-US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3494" y="1778002"/>
              <a:ext cx="213620" cy="400538"/>
            </a:xfrm>
            <a:prstGeom prst="rect">
              <a:avLst/>
            </a:prstGeom>
          </p:spPr>
        </p:pic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7263295"/>
                </p:ext>
              </p:extLst>
            </p:nvPr>
          </p:nvGraphicFramePr>
          <p:xfrm>
            <a:off x="2115527" y="2190747"/>
            <a:ext cx="864088" cy="392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84" name="公式" r:id="rId4" imgW="419100" imgH="190500" progId="Equation.3">
                    <p:embed/>
                  </p:oleObj>
                </mc:Choice>
                <mc:Fallback>
                  <p:oleObj name="公式" r:id="rId4" imgW="4191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15527" y="2190747"/>
                          <a:ext cx="864088" cy="3927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3722569"/>
                </p:ext>
              </p:extLst>
            </p:nvPr>
          </p:nvGraphicFramePr>
          <p:xfrm>
            <a:off x="4593004" y="2186839"/>
            <a:ext cx="864088" cy="392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85" name="公式" r:id="rId6" imgW="419100" imgH="190500" progId="Equation.3">
                    <p:embed/>
                  </p:oleObj>
                </mc:Choice>
                <mc:Fallback>
                  <p:oleObj name="公式" r:id="rId6" imgW="4191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93004" y="2186839"/>
                          <a:ext cx="864088" cy="3927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815" y="2555631"/>
              <a:ext cx="213620" cy="40053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5455" y="2602520"/>
              <a:ext cx="1272931" cy="336643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693" y="3593123"/>
            <a:ext cx="4953000" cy="7330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5390" y="4572002"/>
            <a:ext cx="7289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equals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emails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legitimate.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knowledge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acquired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query-response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interface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18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5185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Capability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81148"/>
              </p:ext>
            </p:extLst>
          </p:nvPr>
        </p:nvGraphicFramePr>
        <p:xfrm>
          <a:off x="595922" y="2090615"/>
          <a:ext cx="7961924" cy="29317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5878"/>
                <a:gridCol w="2485084"/>
                <a:gridCol w="1990481"/>
                <a:gridCol w="1990481"/>
              </a:tblGrid>
              <a:tr h="66333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Access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to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data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Knowledge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about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features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Knowledge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about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classifier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53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Poor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Knowledge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From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same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distributional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not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all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No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No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753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Limited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Knowledge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Partially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from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same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distributional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Maybe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inferred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Perfect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Knowledge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49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Taxonomy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6846" y="1931785"/>
            <a:ext cx="7385538" cy="414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Attacker’s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compromise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etc..</a:t>
            </a:r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Attacker’s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knowledge</a:t>
            </a:r>
            <a:endParaRPr kumimoji="1" lang="en-US" altLang="zh-CN" dirty="0"/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Integrity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Availability</a:t>
            </a:r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Adversarial Influence: Causative vs. Evasive</a:t>
            </a:r>
            <a:endParaRPr kumimoji="1" lang="en-US" altLang="zh-CN" dirty="0"/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Specificity: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indiscriminative</a:t>
            </a:r>
          </a:p>
        </p:txBody>
      </p:sp>
    </p:spTree>
    <p:extLst>
      <p:ext uri="{BB962C8B-B14F-4D97-AF65-F5344CB8AC3E}">
        <p14:creationId xmlns:p14="http://schemas.microsoft.com/office/powerpoint/2010/main" val="121249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Taxonomy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24" b="1320"/>
          <a:stretch/>
        </p:blipFill>
        <p:spPr>
          <a:xfrm>
            <a:off x="586154" y="2012462"/>
            <a:ext cx="7981462" cy="3507153"/>
          </a:xfrm>
        </p:spPr>
      </p:pic>
      <p:sp>
        <p:nvSpPr>
          <p:cNvPr id="3" name="矩形 2"/>
          <p:cNvSpPr/>
          <p:nvPr/>
        </p:nvSpPr>
        <p:spPr>
          <a:xfrm>
            <a:off x="666145" y="5693241"/>
            <a:ext cx="7774469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aseline="30000" dirty="0" smtClean="0"/>
              <a:t>E</a:t>
            </a:r>
            <a:r>
              <a:rPr lang="zh-CN" altLang="en-US" baseline="30000" dirty="0" smtClean="0"/>
              <a:t>.</a:t>
            </a:r>
            <a:r>
              <a:rPr lang="en-US" altLang="zh-CN" baseline="30000" dirty="0" smtClean="0"/>
              <a:t>g.,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Indiscriminate </a:t>
            </a:r>
            <a:r>
              <a:rPr lang="en-US" altLang="zh-CN" baseline="30000" dirty="0"/>
              <a:t>Causative Availability </a:t>
            </a:r>
            <a:r>
              <a:rPr lang="en-US" altLang="zh-CN" baseline="30000" dirty="0" smtClean="0"/>
              <a:t>Attack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aims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to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cause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the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classifier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to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misclassify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samples</a:t>
            </a:r>
            <a:r>
              <a:rPr lang="zh-CN" altLang="en-US" baseline="30000" dirty="0" smtClean="0"/>
              <a:t> </a:t>
            </a:r>
            <a:r>
              <a:rPr lang="en-US" altLang="zh-CN" baseline="30000" dirty="0" err="1" smtClean="0"/>
              <a:t>indiscriminatively</a:t>
            </a:r>
            <a:r>
              <a:rPr lang="en-US" altLang="zh-CN" baseline="30000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89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Typical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Types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56846" y="1877646"/>
            <a:ext cx="8128000" cy="43434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Causative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(Poisoning)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Exploratory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(Evasion)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657" y="2583426"/>
            <a:ext cx="4632476" cy="34718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08941" y="2407418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1" dirty="0" smtClean="0"/>
              <a:t>Change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the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classifier</a:t>
            </a:r>
            <a:endParaRPr kumimoji="1" lang="zh-CN" altLang="en-US" sz="1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283476" y="4333165"/>
            <a:ext cx="253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1" dirty="0" smtClean="0"/>
              <a:t>Evade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the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classifier</a:t>
            </a:r>
            <a:r>
              <a:rPr kumimoji="1" lang="zh-CN" altLang="en-US" sz="1600" b="1" dirty="0" smtClean="0"/>
              <a:t> 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7616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Adversarial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99666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Types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4208585"/>
          </a:xfrm>
        </p:spPr>
        <p:txBody>
          <a:bodyPr/>
          <a:lstStyle/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Causative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(poisoning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Cracking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how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learning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algorithm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works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Engineering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labels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training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set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Change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discriminant</a:t>
            </a:r>
            <a:r>
              <a:rPr kumimoji="1" lang="zh-CN" altLang="en-US" sz="2400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function</a:t>
            </a:r>
            <a:r>
              <a:rPr kumimoji="1" lang="zh-CN" altLang="en-US" sz="2400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 smtClean="0"/>
              <a:t>eternally</a:t>
            </a:r>
            <a:r>
              <a:rPr kumimoji="1" lang="zh-CN" altLang="en-US" sz="2400" dirty="0" smtClean="0"/>
              <a:t> </a:t>
            </a:r>
            <a:endParaRPr kumimoji="1" lang="en-US" altLang="zh-CN" sz="2400" dirty="0" smtClean="0"/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Evasive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(exploratory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Engineering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evading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point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(test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phase)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Circumvent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legitimate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function</a:t>
            </a:r>
            <a:r>
              <a:rPr kumimoji="1" lang="zh-CN" altLang="en-US" sz="2400" dirty="0" smtClean="0"/>
              <a:t> </a:t>
            </a:r>
            <a:endParaRPr kumimoji="1" lang="en-US" altLang="zh-CN" sz="2400" dirty="0"/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Change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discriminant</a:t>
            </a:r>
            <a:r>
              <a:rPr kumimoji="1" lang="zh-CN" altLang="en-US" sz="2400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result</a:t>
            </a:r>
            <a:r>
              <a:rPr kumimoji="1" lang="en-US" altLang="zh-CN" sz="2400" dirty="0" smtClean="0"/>
              <a:t>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not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22861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Poisoning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Inject adversarial noises on features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Data stationary assumption is broken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Adversarial objective: maximizing the error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E.g., test error, hinge loss, generalization error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Using gradient ascend </a:t>
            </a:r>
            <a:r>
              <a:rPr kumimoji="1" lang="en-US" altLang="zh-CN" dirty="0" err="1" smtClean="0"/>
              <a:t>w.r.t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the attack points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372707"/>
            <a:ext cx="4987192" cy="861424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 bwMode="auto">
          <a:xfrm flipV="1">
            <a:off x="2032000" y="5119078"/>
            <a:ext cx="263769" cy="293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1198901" y="5431692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1" dirty="0" smtClean="0"/>
              <a:t>Adversarial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sample</a:t>
            </a:r>
            <a:r>
              <a:rPr kumimoji="1" lang="zh-CN" altLang="en-US" sz="1400" b="1" dirty="0" smtClean="0"/>
              <a:t> </a:t>
            </a:r>
            <a:endParaRPr kumimoji="1" lang="en-US" altLang="zh-CN" sz="1400" b="1" dirty="0" smtClean="0"/>
          </a:p>
          <a:p>
            <a:pPr algn="l"/>
            <a:r>
              <a:rPr kumimoji="1" lang="en-US" altLang="zh-CN" sz="1400" b="1" dirty="0" smtClean="0"/>
              <a:t>we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want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to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find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out</a:t>
            </a:r>
            <a:endParaRPr kumimoji="1" lang="zh-CN" altLang="en-US" sz="1400" b="1" dirty="0"/>
          </a:p>
        </p:txBody>
      </p:sp>
      <p:cxnSp>
        <p:nvCxnSpPr>
          <p:cNvPr id="10" name="直线箭头连接符 9"/>
          <p:cNvCxnSpPr/>
          <p:nvPr/>
        </p:nvCxnSpPr>
        <p:spPr bwMode="auto">
          <a:xfrm flipH="1" flipV="1">
            <a:off x="4659923" y="5011617"/>
            <a:ext cx="654539" cy="390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4390757" y="5427783"/>
            <a:ext cx="2619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1" dirty="0" smtClean="0"/>
              <a:t>The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classifier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is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retrained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on</a:t>
            </a:r>
            <a:r>
              <a:rPr kumimoji="1" lang="zh-CN" altLang="en-US" sz="1400" b="1" dirty="0" smtClean="0"/>
              <a:t> </a:t>
            </a:r>
            <a:endParaRPr kumimoji="1" lang="en-US" altLang="zh-CN" sz="1400" b="1" dirty="0" smtClean="0"/>
          </a:p>
          <a:p>
            <a:pPr algn="l"/>
            <a:r>
              <a:rPr kumimoji="1" lang="en-US" altLang="zh-CN" sz="1400" b="1" dirty="0" smtClean="0"/>
              <a:t>compromised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dataset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3625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Poisoning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12" r="-126"/>
          <a:stretch/>
        </p:blipFill>
        <p:spPr>
          <a:xfrm>
            <a:off x="4386384" y="1887415"/>
            <a:ext cx="4342682" cy="3622432"/>
          </a:xfrm>
        </p:spPr>
      </p:pic>
      <p:sp>
        <p:nvSpPr>
          <p:cNvPr id="7" name="文本框 6"/>
          <p:cNvSpPr txBox="1"/>
          <p:nvPr/>
        </p:nvSpPr>
        <p:spPr>
          <a:xfrm>
            <a:off x="4530285" y="5590757"/>
            <a:ext cx="3998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 smtClean="0"/>
              <a:t>How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adversarial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samples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computed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o</a:t>
            </a:r>
            <a:r>
              <a:rPr kumimoji="1" lang="en-US" altLang="zh-CN" sz="1400" dirty="0" smtClean="0"/>
              <a:t>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both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linear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RBF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kernels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(see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bold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gradient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path)</a:t>
            </a:r>
            <a:endParaRPr kumimoji="1" lang="zh-CN" altLang="en-US" sz="1400" dirty="0"/>
          </a:p>
        </p:txBody>
      </p:sp>
      <p:grpSp>
        <p:nvGrpSpPr>
          <p:cNvPr id="18" name="组 17"/>
          <p:cNvGrpSpPr/>
          <p:nvPr/>
        </p:nvGrpSpPr>
        <p:grpSpPr>
          <a:xfrm>
            <a:off x="493344" y="2624992"/>
            <a:ext cx="3814885" cy="2459308"/>
            <a:chOff x="503115" y="2380761"/>
            <a:chExt cx="3814885" cy="24593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15" y="2380761"/>
              <a:ext cx="3453424" cy="182365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89377" y="4316849"/>
              <a:ext cx="3728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400" dirty="0" smtClean="0"/>
                <a:t>On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MNIST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digits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dataset,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‘9’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image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blurred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/>
                <a:t>a</a:t>
              </a:r>
              <a:r>
                <a:rPr kumimoji="1" lang="en-US" altLang="zh-CN" sz="1400" dirty="0" smtClean="0"/>
                <a:t>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being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‘8’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after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attack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4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Evasion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857" y="1856154"/>
            <a:ext cx="7734451" cy="377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 smtClean="0"/>
              <a:t>Properties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Directedness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Directed: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approximate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point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towards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certain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one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Undirected: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probing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the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model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boundary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Closeness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Measure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how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closely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an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adversarial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sample</a:t>
            </a:r>
            <a:r>
              <a:rPr kumimoji="1" lang="zh-CN" altLang="en-US" sz="2200" dirty="0"/>
              <a:t> </a:t>
            </a:r>
            <a:r>
              <a:rPr kumimoji="1" lang="en-US" altLang="zh-CN" sz="2200" dirty="0" smtClean="0"/>
              <a:t>approaches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its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expected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area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Adversarial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cost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How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much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effort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must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be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put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to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achieve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its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effect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8244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Mimicry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857" y="1856154"/>
            <a:ext cx="7734451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dirty="0" smtClean="0"/>
              <a:t>Again</a:t>
            </a:r>
            <a:r>
              <a:rPr kumimoji="1" lang="zh-CN" altLang="en-US" dirty="0" smtClean="0"/>
              <a:t>,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consider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SVMs.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reckless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manipulate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             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as,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4" y="2349500"/>
            <a:ext cx="982785" cy="267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693" y="3291253"/>
            <a:ext cx="4366845" cy="6855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5763" y="4386385"/>
            <a:ext cx="4014622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200" b="1" dirty="0" smtClean="0"/>
              <a:t>Proxy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classifier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 smtClean="0"/>
              <a:t>approximating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target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in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case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we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don’t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know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true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classifier</a:t>
            </a:r>
            <a:endParaRPr kumimoji="1" lang="zh-CN" altLang="en-US" sz="1200" b="1" dirty="0"/>
          </a:p>
        </p:txBody>
      </p:sp>
      <p:cxnSp>
        <p:nvCxnSpPr>
          <p:cNvPr id="9" name="直线箭头连接符 8"/>
          <p:cNvCxnSpPr/>
          <p:nvPr/>
        </p:nvCxnSpPr>
        <p:spPr bwMode="auto">
          <a:xfrm flipV="1">
            <a:off x="2207846" y="3663462"/>
            <a:ext cx="1631462" cy="7815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4930086" y="4402015"/>
            <a:ext cx="3588683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200" b="1" dirty="0" smtClean="0"/>
              <a:t>Meanwhile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we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don’t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want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point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go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to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dense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area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of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targeting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class.</a:t>
            </a:r>
            <a:endParaRPr kumimoji="1" lang="zh-CN" altLang="en-US" sz="1200" b="1" dirty="0"/>
          </a:p>
        </p:txBody>
      </p:sp>
      <p:cxnSp>
        <p:nvCxnSpPr>
          <p:cNvPr id="13" name="直线箭头连接符 12"/>
          <p:cNvCxnSpPr/>
          <p:nvPr/>
        </p:nvCxnSpPr>
        <p:spPr bwMode="auto">
          <a:xfrm flipH="1" flipV="1">
            <a:off x="5783385" y="3692770"/>
            <a:ext cx="918307" cy="7033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9351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08000" y="1818867"/>
            <a:ext cx="8128000" cy="430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18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Machine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not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panacea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>
                <a:latin typeface="Arial" charset="0"/>
                <a:ea typeface="ＭＳ Ｐゴシック" charset="0"/>
                <a:cs typeface="ＭＳ Ｐゴシック" charset="0"/>
              </a:rPr>
              <a:t>Data</a:t>
            </a:r>
            <a:r>
              <a:rPr lang="zh-CN" altLang="en-US" sz="2000" b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stationary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assumption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usually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too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strict</a:t>
            </a:r>
            <a:endParaRPr lang="en-US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-as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Service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trend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Cyber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using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learning-based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solutions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AI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system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itself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can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be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threat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(intrinsic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algorithmic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deficiency)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Endless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war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between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adversaries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and</a:t>
            </a:r>
            <a:r>
              <a:rPr lang="zh-CN" altLang="en-US" sz="2000" b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defenders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Therefore: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and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secure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machine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endParaRPr lang="en-US" altLang="zh-CN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1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Mimicry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" y="2002692"/>
            <a:ext cx="7961923" cy="28630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7318" y="5216768"/>
            <a:ext cx="7734451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1600" b="1" dirty="0" smtClean="0">
                <a:solidFill>
                  <a:srgbClr val="FF0000"/>
                </a:solidFill>
              </a:rPr>
              <a:t>Points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are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evading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class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boundary</a:t>
            </a:r>
            <a:r>
              <a:rPr kumimoji="1" lang="zh-CN" altLang="en-US" sz="1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towards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dense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area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of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opposite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class.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Evasion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Simulation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91" y="1787003"/>
            <a:ext cx="3272693" cy="40690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1256" y="2540002"/>
            <a:ext cx="398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1.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Collecting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data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from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the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same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distribution,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e.g.,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images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of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elephants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Google</a:t>
            </a:r>
            <a:endParaRPr kumimoji="1"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981256" y="3581402"/>
            <a:ext cx="3333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2.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Query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labels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public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interface</a:t>
            </a:r>
            <a:endParaRPr kumimoji="1"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981256" y="4730262"/>
            <a:ext cx="3333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3.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Simulating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proxy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classifier</a:t>
            </a:r>
            <a:endParaRPr kumimoji="1"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81256" y="5507887"/>
            <a:ext cx="440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4.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Compute</a:t>
            </a:r>
            <a:r>
              <a:rPr kumimoji="1" lang="zh-CN" altLang="en-US" sz="1200" dirty="0"/>
              <a:t> </a:t>
            </a:r>
            <a:r>
              <a:rPr kumimoji="1" lang="en-US" altLang="zh-CN" sz="1200" dirty="0" smtClean="0"/>
              <a:t>evading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samples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proxy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classifier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215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Towards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Secure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37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Towards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4208585"/>
          </a:xfrm>
        </p:spPr>
        <p:txBody>
          <a:bodyPr/>
          <a:lstStyle/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Attack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goal,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security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Designing</a:t>
            </a:r>
            <a:r>
              <a:rPr kumimoji="1" lang="zh-CN" altLang="en-US" sz="2400" dirty="0" smtClean="0"/>
              <a:t> </a:t>
            </a:r>
            <a:r>
              <a:rPr kumimoji="1" lang="en-US" altLang="zh-CN" dirty="0" smtClean="0"/>
              <a:t>robust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algorithms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Possible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e.g.,: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Adaptive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regularization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000" dirty="0" smtClean="0"/>
              <a:t>Multiple</a:t>
            </a:r>
            <a:r>
              <a:rPr kumimoji="1" lang="zh-CN" altLang="en-US" sz="2000" dirty="0" smtClean="0"/>
              <a:t> </a:t>
            </a:r>
            <a:r>
              <a:rPr kumimoji="1" lang="en-US" altLang="zh-CN" dirty="0" smtClean="0"/>
              <a:t>Classifier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ensemble)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000" dirty="0" smtClean="0"/>
              <a:t>Learning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</a:t>
            </a:r>
            <a:r>
              <a:rPr kumimoji="1" lang="zh-CN" altLang="en-US" sz="2000" dirty="0" smtClean="0"/>
              <a:t> </a:t>
            </a:r>
            <a:r>
              <a:rPr kumimoji="1" lang="en-US" altLang="zh-CN" dirty="0" smtClean="0"/>
              <a:t>adversarial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000" dirty="0" smtClean="0"/>
              <a:t>Robust</a:t>
            </a:r>
            <a:r>
              <a:rPr kumimoji="1" lang="zh-CN" altLang="en-US" sz="2000" dirty="0" smtClean="0"/>
              <a:t> </a:t>
            </a:r>
            <a:r>
              <a:rPr kumimoji="1" lang="en-US" altLang="zh-CN" dirty="0" smtClean="0"/>
              <a:t>statistics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170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Multiple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Classifier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Systems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66235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CN" dirty="0" smtClean="0"/>
              <a:t>Main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adapt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external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changes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4" y="2729879"/>
            <a:ext cx="8356194" cy="33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9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Adaptive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Regularization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66235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2000" dirty="0" smtClean="0"/>
              <a:t>Penalty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various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points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defined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different</a:t>
            </a:r>
            <a:r>
              <a:rPr kumimoji="1" lang="zh-CN" altLang="en-US" sz="2000" dirty="0"/>
              <a:t>.</a:t>
            </a:r>
            <a:endParaRPr kumimoji="1"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3" y="2325077"/>
            <a:ext cx="6379307" cy="38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7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Conclusions</a:t>
            </a:r>
            <a:endParaRPr lang="en-US" altLang="zh-CN" b="1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0967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Conclusions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4208585"/>
          </a:xfrm>
        </p:spPr>
        <p:txBody>
          <a:bodyPr/>
          <a:lstStyle/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Machine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powerful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always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reliable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Integrity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availability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systems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compromised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rising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research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area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Traditional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security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must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patched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securing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systems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Causative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evasive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attacks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potentially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dangerous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Secure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robust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design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algorithms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expected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Robustness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enhanced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by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model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smoothing</a:t>
            </a:r>
            <a:r>
              <a:rPr kumimoji="1" lang="zh-CN" altLang="en-US" sz="2000" dirty="0" smtClean="0"/>
              <a:t> </a:t>
            </a:r>
            <a:r>
              <a:rPr kumimoji="1" lang="zh-CN" altLang="zh-CN" sz="2000" dirty="0" smtClean="0"/>
              <a:t>（</a:t>
            </a:r>
            <a:r>
              <a:rPr kumimoji="1" lang="en-US" altLang="zh-CN" sz="2000" dirty="0" smtClean="0"/>
              <a:t>MCS</a:t>
            </a:r>
            <a:r>
              <a:rPr kumimoji="1" lang="zh-CN" altLang="en-US" sz="2000" dirty="0" smtClean="0"/>
              <a:t>） </a:t>
            </a:r>
            <a:r>
              <a:rPr kumimoji="1" lang="en-US" altLang="zh-CN" sz="2000" dirty="0" smtClean="0"/>
              <a:t>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adaptive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regularization,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example.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8171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306" y="1760958"/>
            <a:ext cx="8069386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Biggio</a:t>
            </a:r>
            <a:r>
              <a:rPr lang="en-US" altLang="zh-CN" sz="1200" dirty="0">
                <a:latin typeface="Times New Roman"/>
                <a:cs typeface="Times New Roman"/>
              </a:rPr>
              <a:t>, B., Nelson, B. and </a:t>
            </a:r>
            <a:r>
              <a:rPr lang="en-US" altLang="zh-CN" sz="1200" dirty="0" err="1">
                <a:latin typeface="Times New Roman"/>
                <a:cs typeface="Times New Roman"/>
              </a:rPr>
              <a:t>Laskov</a:t>
            </a:r>
            <a:r>
              <a:rPr lang="en-US" altLang="zh-CN" sz="1200" dirty="0">
                <a:latin typeface="Times New Roman"/>
                <a:cs typeface="Times New Roman"/>
              </a:rPr>
              <a:t>, P., 2012. Poisoning attacks against support vector machines. In J. Langford &amp; J. </a:t>
            </a:r>
            <a:r>
              <a:rPr lang="en-US" altLang="zh-CN" sz="1200" dirty="0" err="1">
                <a:latin typeface="Times New Roman"/>
                <a:cs typeface="Times New Roman"/>
              </a:rPr>
              <a:t>Pineau</a:t>
            </a:r>
            <a:r>
              <a:rPr lang="en-US" altLang="zh-CN" sz="1200" dirty="0">
                <a:latin typeface="Times New Roman"/>
                <a:cs typeface="Times New Roman"/>
              </a:rPr>
              <a:t>, eds. ICML. </a:t>
            </a:r>
            <a:r>
              <a:rPr lang="en-US" altLang="zh-CN" sz="1200" dirty="0" err="1">
                <a:latin typeface="Times New Roman"/>
                <a:cs typeface="Times New Roman"/>
              </a:rPr>
              <a:t>Omnipress</a:t>
            </a:r>
            <a:r>
              <a:rPr lang="en-US" altLang="zh-CN" sz="1200" dirty="0">
                <a:latin typeface="Times New Roman"/>
                <a:cs typeface="Times New Roman"/>
              </a:rPr>
              <a:t>, pp. 1807–1814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 smtClean="0">
                <a:latin typeface="Times New Roman"/>
                <a:cs typeface="Times New Roman"/>
              </a:rPr>
              <a:t>Biggio</a:t>
            </a:r>
            <a:r>
              <a:rPr lang="en-US" altLang="zh-CN" sz="1200" dirty="0">
                <a:latin typeface="Times New Roman"/>
                <a:cs typeface="Times New Roman"/>
              </a:rPr>
              <a:t>, B. et al., 2013. Evasion attacks against machine learning at test time. In H. </a:t>
            </a:r>
            <a:r>
              <a:rPr lang="en-US" altLang="zh-CN" sz="1200" dirty="0" err="1">
                <a:latin typeface="Times New Roman"/>
                <a:cs typeface="Times New Roman"/>
              </a:rPr>
              <a:t>Blockeel</a:t>
            </a:r>
            <a:r>
              <a:rPr lang="en-US" altLang="zh-CN" sz="1200" dirty="0">
                <a:latin typeface="Times New Roman"/>
                <a:cs typeface="Times New Roman"/>
              </a:rPr>
              <a:t> et al., eds. European Conference on Machine Learning and Principles and Practice of Knowledge Discovery in Databases (ECML PKDD), Part III. Lecture Notes in Computer Science. Springer Berlin Heidelberg, pp. 387–402</a:t>
            </a:r>
            <a:r>
              <a:rPr lang="en-US" altLang="zh-CN" sz="1200" dirty="0" smtClean="0">
                <a:latin typeface="Times New Roman"/>
                <a:cs typeface="Times New Roman"/>
              </a:rPr>
              <a:t>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smtClean="0">
                <a:latin typeface="Times New Roman"/>
                <a:cs typeface="Times New Roman"/>
              </a:rPr>
              <a:t>Xiao</a:t>
            </a:r>
            <a:r>
              <a:rPr lang="en-US" altLang="zh-CN" sz="1200" dirty="0">
                <a:latin typeface="Times New Roman"/>
                <a:cs typeface="Times New Roman"/>
              </a:rPr>
              <a:t>, H. and Eckert, C., 2013. Indicative Support Vector Clustering with its Application on Anomaly Detection. In ICMLA. Miami, Florida, USA.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Barreno</a:t>
            </a:r>
            <a:r>
              <a:rPr lang="en-US" altLang="zh-CN" sz="1200" dirty="0">
                <a:latin typeface="Times New Roman"/>
                <a:cs typeface="Times New Roman"/>
              </a:rPr>
              <a:t>, M., Nelson, B., Joseph, A.D. and </a:t>
            </a:r>
            <a:r>
              <a:rPr lang="en-US" altLang="zh-CN" sz="1200" dirty="0" err="1">
                <a:latin typeface="Times New Roman"/>
                <a:cs typeface="Times New Roman"/>
              </a:rPr>
              <a:t>Tygar</a:t>
            </a:r>
            <a:r>
              <a:rPr lang="en-US" altLang="zh-CN" sz="1200" dirty="0">
                <a:latin typeface="Times New Roman"/>
                <a:cs typeface="Times New Roman"/>
              </a:rPr>
              <a:t>, J.D., 2010. The security of machine learning. Machine Learning, 81(2)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Barreno</a:t>
            </a:r>
            <a:r>
              <a:rPr lang="en-US" altLang="zh-CN" sz="1200" dirty="0">
                <a:latin typeface="Times New Roman"/>
                <a:cs typeface="Times New Roman"/>
              </a:rPr>
              <a:t>, M. et al., 2006. Can machine learning be secure? In Proceedings of the 2006 Symposium on Information, computer and communications security. ASIACCS ’06. New York, NY, USA: ACM, pp. 16–25.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Ben-</a:t>
            </a:r>
            <a:r>
              <a:rPr lang="en-US" altLang="zh-CN" sz="1200" dirty="0" err="1">
                <a:latin typeface="Times New Roman"/>
                <a:cs typeface="Times New Roman"/>
              </a:rPr>
              <a:t>hur</a:t>
            </a:r>
            <a:r>
              <a:rPr lang="en-US" altLang="zh-CN" sz="1200" dirty="0">
                <a:latin typeface="Times New Roman"/>
                <a:cs typeface="Times New Roman"/>
              </a:rPr>
              <a:t>, A. and Aviv, T., 2000. A Support Vector Method for Clustering. Proc. of the 15th International Conference on Pattern Recognition.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Dalvi</a:t>
            </a:r>
            <a:r>
              <a:rPr lang="en-US" altLang="zh-CN" sz="1200" dirty="0">
                <a:latin typeface="Times New Roman"/>
                <a:cs typeface="Times New Roman"/>
              </a:rPr>
              <a:t>, N. et al., 2004. Adversarial classification. In Proceedings of the 2004 ACM SIGKDD international conference on Knowledge discovery and data mining - KDD ’04. Seattle, p. 99.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Lowd</a:t>
            </a:r>
            <a:r>
              <a:rPr lang="en-US" altLang="zh-CN" sz="1200" dirty="0">
                <a:latin typeface="Times New Roman"/>
                <a:cs typeface="Times New Roman"/>
              </a:rPr>
              <a:t>, D. and Meek, C., 2005. Adversarial Learning. In A. C. M. Press, ed. Proceedings of the Eleventh ACM SIGKDD International Conference on Knowledge Discovery and Data Mining (KDD). Chicago, IL, USA: ACM Press, pp. 641–647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Nguyen, A., </a:t>
            </a:r>
            <a:r>
              <a:rPr lang="en-US" altLang="zh-CN" sz="1200" dirty="0" err="1">
                <a:latin typeface="Times New Roman"/>
                <a:cs typeface="Times New Roman"/>
              </a:rPr>
              <a:t>Yosinski</a:t>
            </a:r>
            <a:r>
              <a:rPr lang="en-US" altLang="zh-CN" sz="1200" dirty="0">
                <a:latin typeface="Times New Roman"/>
                <a:cs typeface="Times New Roman"/>
              </a:rPr>
              <a:t>, J. and </a:t>
            </a:r>
            <a:r>
              <a:rPr lang="en-US" altLang="zh-CN" sz="1200" dirty="0" err="1">
                <a:latin typeface="Times New Roman"/>
                <a:cs typeface="Times New Roman"/>
              </a:rPr>
              <a:t>Clune</a:t>
            </a:r>
            <a:r>
              <a:rPr lang="en-US" altLang="zh-CN" sz="1200" dirty="0">
                <a:latin typeface="Times New Roman"/>
                <a:cs typeface="Times New Roman"/>
              </a:rPr>
              <a:t>, J., 2014. Deep Neural Networks are Easily Fooled: High Confidence Predictions for Unrecognizable Images. In Computer Vision and Pattern Recognition 2015. Boston, Massachusetts, US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Xiao, H. et al., 2015. Is Feature Selection Secure against Training Data Poisoning ? Int’l Conf. on Machine Learning (ICML</a:t>
            </a:r>
            <a:r>
              <a:rPr lang="en-US" altLang="zh-CN" sz="1200" dirty="0" smtClean="0">
                <a:latin typeface="Times New Roman"/>
                <a:cs typeface="Times New Roman"/>
              </a:rPr>
              <a:t>).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Xiao, </a:t>
            </a:r>
            <a:r>
              <a:rPr lang="en-US" altLang="zh-CN" sz="1200" dirty="0" smtClean="0">
                <a:latin typeface="Times New Roman"/>
                <a:cs typeface="Times New Roman"/>
              </a:rPr>
              <a:t>H. </a:t>
            </a:r>
            <a:r>
              <a:rPr lang="en-US" altLang="zh-CN" sz="1200" dirty="0">
                <a:latin typeface="Times New Roman"/>
                <a:cs typeface="Times New Roman"/>
              </a:rPr>
              <a:t>et al., 2014. Support Vector Machines under Adversarial Label Contamination. Journal of </a:t>
            </a:r>
            <a:r>
              <a:rPr lang="en-US" altLang="zh-CN" sz="1200" dirty="0" err="1">
                <a:latin typeface="Times New Roman"/>
                <a:cs typeface="Times New Roman"/>
              </a:rPr>
              <a:t>Neurocomputing</a:t>
            </a:r>
            <a:r>
              <a:rPr lang="en-US" altLang="zh-CN" sz="1200" dirty="0">
                <a:latin typeface="Times New Roman"/>
                <a:cs typeface="Times New Roman"/>
              </a:rPr>
              <a:t>, Special Issue on Advances in Learning with Label Noise, 160(0)., pp.53–62.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endParaRPr lang="zh-CN" altLang="en-US" sz="1200" dirty="0"/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639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pic>
        <p:nvPicPr>
          <p:cNvPr id="6" name="图片 5" descr="chp01_motivation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" y="2607410"/>
            <a:ext cx="5631448" cy="24844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0367" y="2043273"/>
            <a:ext cx="520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mislead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decisions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730500"/>
            <a:ext cx="1512959" cy="1917700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 bwMode="auto">
          <a:xfrm>
            <a:off x="6057900" y="3073400"/>
            <a:ext cx="800100" cy="3175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线箭头连接符 11"/>
          <p:cNvCxnSpPr>
            <a:endCxn id="8" idx="1"/>
          </p:cNvCxnSpPr>
          <p:nvPr/>
        </p:nvCxnSpPr>
        <p:spPr bwMode="auto">
          <a:xfrm flipV="1">
            <a:off x="4914900" y="3689350"/>
            <a:ext cx="1905000" cy="768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532036" y="5245100"/>
            <a:ext cx="704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0000"/>
                </a:solidFill>
              </a:rPr>
              <a:t>“It turns out some DNNs only focus on discriminative features in images.”</a:t>
            </a:r>
          </a:p>
        </p:txBody>
      </p:sp>
      <p:sp>
        <p:nvSpPr>
          <p:cNvPr id="15" name="矩形 14"/>
          <p:cNvSpPr/>
          <p:nvPr/>
        </p:nvSpPr>
        <p:spPr>
          <a:xfrm>
            <a:off x="584200" y="5774204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smtClean="0">
                <a:latin typeface="Times New Roman"/>
                <a:cs typeface="Times New Roman"/>
              </a:rPr>
              <a:t>Nguyen </a:t>
            </a:r>
            <a:r>
              <a:rPr lang="en-US" altLang="zh-CN" sz="1200" dirty="0">
                <a:latin typeface="Times New Roman"/>
                <a:cs typeface="Times New Roman"/>
              </a:rPr>
              <a:t>A, </a:t>
            </a:r>
            <a:r>
              <a:rPr lang="en-US" altLang="zh-CN" sz="1200" dirty="0" err="1">
                <a:latin typeface="Times New Roman"/>
                <a:cs typeface="Times New Roman"/>
              </a:rPr>
              <a:t>Yosinski</a:t>
            </a:r>
            <a:r>
              <a:rPr lang="en-US" altLang="zh-CN" sz="1200" dirty="0">
                <a:latin typeface="Times New Roman"/>
                <a:cs typeface="Times New Roman"/>
              </a:rPr>
              <a:t> J, </a:t>
            </a:r>
            <a:r>
              <a:rPr lang="en-US" altLang="zh-CN" sz="1200" dirty="0" err="1">
                <a:latin typeface="Times New Roman"/>
                <a:cs typeface="Times New Roman"/>
              </a:rPr>
              <a:t>Clune</a:t>
            </a:r>
            <a:r>
              <a:rPr lang="en-US" altLang="zh-CN" sz="1200" dirty="0">
                <a:latin typeface="Times New Roman"/>
                <a:cs typeface="Times New Roman"/>
              </a:rPr>
              <a:t> J. Deep Neural Networks are Easily Fooled: High Confidence Predictions for Unrecognizable Images. In Computer Vision and Pattern Recognition (CVPR '15), IEEE, 2015.</a:t>
            </a:r>
          </a:p>
        </p:txBody>
      </p:sp>
    </p:spTree>
    <p:extLst>
      <p:ext uri="{BB962C8B-B14F-4D97-AF65-F5344CB8AC3E}">
        <p14:creationId xmlns:p14="http://schemas.microsoft.com/office/powerpoint/2010/main" val="17528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30367" y="2043273"/>
            <a:ext cx="560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bypass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spam-filter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attack.</a:t>
            </a:r>
            <a:endParaRPr kumimoji="1" lang="zh-CN" altLang="en-US" dirty="0"/>
          </a:p>
        </p:txBody>
      </p:sp>
      <p:pic>
        <p:nvPicPr>
          <p:cNvPr id="2" name="图片 1" descr="chp01_motivation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616200"/>
            <a:ext cx="4724400" cy="3581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9349" y="4711700"/>
            <a:ext cx="27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>
                <a:solidFill>
                  <a:srgbClr val="FF0000"/>
                </a:solidFill>
              </a:rPr>
              <a:t>Learning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violate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security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goals,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e.g.,</a:t>
            </a:r>
          </a:p>
          <a:p>
            <a:pPr algn="l"/>
            <a:r>
              <a:rPr kumimoji="1" lang="en-US" altLang="zh-CN" sz="1600" b="1" dirty="0" smtClean="0">
                <a:solidFill>
                  <a:srgbClr val="FF0000"/>
                </a:solidFill>
              </a:rPr>
              <a:t>Integrity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is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violated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,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since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positive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sample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evades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being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detected.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7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17" y="2503175"/>
            <a:ext cx="2625272" cy="2551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910" y="1931876"/>
            <a:ext cx="5923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Can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you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afford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technology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like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Deep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learning?</a:t>
            </a:r>
            <a:endParaRPr kumimoji="1" lang="zh-CN" altLang="en-US" b="1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60" y="4569481"/>
            <a:ext cx="2275181" cy="15558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12268" y="5607536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rgbClr val="FF0000"/>
                </a:solidFill>
              </a:rPr>
              <a:t>Google Brain</a:t>
            </a:r>
          </a:p>
          <a:p>
            <a:pPr algn="ctr"/>
            <a:r>
              <a:rPr kumimoji="1" lang="en-US" altLang="zh-CN" sz="1200" dirty="0" smtClean="0">
                <a:solidFill>
                  <a:srgbClr val="FF0000"/>
                </a:solidFill>
              </a:rPr>
              <a:t>~16,000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computers + 10 Mio images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learn</a:t>
            </a:r>
            <a:r>
              <a:rPr kumimoji="1" lang="en-US" altLang="zh-CN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a cat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8048" y="2530231"/>
            <a:ext cx="5138337" cy="259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/>
              <a:t>Demanding computational resources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/>
              <a:t>Huge amount of training data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/>
              <a:t>Data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scientists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are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deficiency</a:t>
            </a:r>
            <a:endParaRPr kumimoji="1" lang="en-US" altLang="zh-CN" sz="1700" dirty="0" smtClean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>
                <a:latin typeface="+mn-lt"/>
              </a:rPr>
              <a:t>Learning-as-a-service,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e.g.,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Google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predictive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API,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MS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ML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Azure</a:t>
            </a:r>
            <a:r>
              <a:rPr kumimoji="1" lang="en-US" altLang="zh-CN" sz="1700" dirty="0" smtClean="0">
                <a:latin typeface="+mn-lt"/>
              </a:rPr>
              <a:t>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IBM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Watson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AWS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ML.</a:t>
            </a:r>
            <a:r>
              <a:rPr kumimoji="1" lang="zh-CN" altLang="zh-CN" sz="1700" dirty="0" smtClean="0"/>
              <a:t> </a:t>
            </a:r>
            <a:r>
              <a:rPr kumimoji="1" lang="en-US" altLang="zh-CN" sz="1700" dirty="0" err="1" smtClean="0"/>
              <a:t>etc</a:t>
            </a:r>
            <a:r>
              <a:rPr kumimoji="1" lang="is-IS" altLang="zh-CN" sz="1700" dirty="0" smtClean="0"/>
              <a:t>…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is-IS" altLang="zh-CN" sz="1700" dirty="0" smtClean="0"/>
              <a:t>Adversaries know the whom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to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attack</a:t>
            </a:r>
            <a:r>
              <a:rPr kumimoji="1" lang="zh-CN" altLang="en-US" sz="1700" dirty="0" smtClean="0"/>
              <a:t> </a:t>
            </a:r>
            <a:r>
              <a:rPr kumimoji="1" lang="is-IS" altLang="zh-CN" sz="1700" dirty="0" smtClean="0"/>
              <a:t>now.. </a:t>
            </a:r>
            <a:r>
              <a:rPr kumimoji="1" lang="zh-CN" altLang="en-US" sz="1700" dirty="0" smtClean="0"/>
              <a:t> </a:t>
            </a:r>
            <a:endParaRPr kumimoji="1" lang="en-US" altLang="zh-CN" sz="1700" dirty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endParaRPr kumimoji="1" lang="en-US" altLang="zh-CN" sz="1700" dirty="0" smtClean="0"/>
          </a:p>
        </p:txBody>
      </p:sp>
    </p:spTree>
    <p:extLst>
      <p:ext uri="{BB962C8B-B14F-4D97-AF65-F5344CB8AC3E}">
        <p14:creationId xmlns:p14="http://schemas.microsoft.com/office/powerpoint/2010/main" val="297957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Definition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218" y="1931876"/>
            <a:ext cx="8153295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Adversarial Learning </a:t>
            </a:r>
            <a:r>
              <a:rPr kumimoji="1" lang="en-US" altLang="zh-CN" dirty="0" smtClean="0"/>
              <a:t>is the reverse engineering of machine learning. 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dirty="0" smtClean="0"/>
              <a:t>It aims to design robust and secure learning algorithms.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2" y="2834051"/>
            <a:ext cx="2670056" cy="23172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60461" y="5268202"/>
            <a:ext cx="298938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i="1" dirty="0">
                <a:latin typeface="Garamond"/>
                <a:cs typeface="Garamond"/>
              </a:rPr>
              <a:t>Know your enemies and yourself,</a:t>
            </a:r>
          </a:p>
          <a:p>
            <a:pPr algn="just"/>
            <a:r>
              <a:rPr lang="en-US" altLang="zh-CN" sz="1200" i="1" dirty="0">
                <a:latin typeface="Garamond"/>
                <a:cs typeface="Garamond"/>
              </a:rPr>
              <a:t>you will not be imperiled in a hundred</a:t>
            </a:r>
          </a:p>
          <a:p>
            <a:pPr algn="just"/>
            <a:r>
              <a:rPr lang="en-US" altLang="zh-CN" sz="1200" i="1" dirty="0">
                <a:latin typeface="Garamond"/>
                <a:cs typeface="Garamond"/>
              </a:rPr>
              <a:t>battles.</a:t>
            </a:r>
          </a:p>
          <a:p>
            <a:r>
              <a:rPr lang="en-US" altLang="zh-CN" sz="1050" i="1" dirty="0">
                <a:latin typeface="Times New Roman"/>
                <a:cs typeface="Times New Roman"/>
              </a:rPr>
              <a:t>–Sun Tzu, The Art of War, 544 BC</a:t>
            </a:r>
            <a:endParaRPr lang="zh-CN" altLang="en-US" sz="1050" i="1" dirty="0">
              <a:latin typeface="Times New Roman"/>
              <a:cs typeface="Times New Roman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40532"/>
              </p:ext>
            </p:extLst>
          </p:nvPr>
        </p:nvGraphicFramePr>
        <p:xfrm>
          <a:off x="693616" y="3165231"/>
          <a:ext cx="2930768" cy="24871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30768"/>
              </a:tblGrid>
              <a:tr h="4157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Related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areas:</a:t>
                      </a:r>
                      <a:endParaRPr kumimoji="1" lang="en-US" altLang="zh-CN" b="1" dirty="0" smtClean="0"/>
                    </a:p>
                  </a:txBody>
                  <a:tcPr/>
                </a:tc>
              </a:tr>
              <a:tr h="1909366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Learning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theory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Game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theory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IT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security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Robust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statistics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Differential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privacy</a:t>
                      </a:r>
                    </a:p>
                    <a:p>
                      <a:pPr marL="0" indent="0" algn="l">
                        <a:lnSpc>
                          <a:spcPct val="120000"/>
                        </a:lnSpc>
                        <a:buFont typeface="Arial"/>
                        <a:buNone/>
                      </a:pPr>
                      <a:endParaRPr kumimoji="1"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48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under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Impact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-11748" b="-11748"/>
          <a:stretch>
            <a:fillRect/>
          </a:stretch>
        </p:blipFill>
        <p:spPr>
          <a:xfrm>
            <a:off x="635001" y="1819029"/>
            <a:ext cx="7307384" cy="3904883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6" y="5207000"/>
            <a:ext cx="1003300" cy="8066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9309" y="5353534"/>
            <a:ext cx="2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>
                <a:solidFill>
                  <a:srgbClr val="FF0000"/>
                </a:solidFill>
              </a:rPr>
              <a:t>Data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stationary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assumption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might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wrong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 bwMode="auto">
          <a:xfrm flipV="1">
            <a:off x="1690077" y="4044462"/>
            <a:ext cx="0" cy="947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5154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-11748" b="-11748"/>
          <a:stretch>
            <a:fillRect/>
          </a:stretch>
        </p:blipFill>
        <p:spPr>
          <a:xfrm>
            <a:off x="635001" y="1819029"/>
            <a:ext cx="7307384" cy="3904883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under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Impact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6" y="5207000"/>
            <a:ext cx="1003300" cy="8066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9309" y="5353534"/>
            <a:ext cx="2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>
                <a:solidFill>
                  <a:srgbClr val="FF0000"/>
                </a:solidFill>
              </a:rPr>
              <a:t>Data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stationary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assumption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might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wrong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930769" y="2168769"/>
            <a:ext cx="1563077" cy="21101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900247" y="2217615"/>
            <a:ext cx="3032370" cy="20417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906107" y="4357077"/>
            <a:ext cx="2733432" cy="10609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" name="直线箭头连接符 7"/>
          <p:cNvCxnSpPr/>
          <p:nvPr/>
        </p:nvCxnSpPr>
        <p:spPr bwMode="auto">
          <a:xfrm flipV="1">
            <a:off x="1592385" y="3350846"/>
            <a:ext cx="1357923" cy="17193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>
            <a:endCxn id="9" idx="1"/>
          </p:cNvCxnSpPr>
          <p:nvPr/>
        </p:nvCxnSpPr>
        <p:spPr bwMode="auto">
          <a:xfrm flipV="1">
            <a:off x="1572846" y="3238500"/>
            <a:ext cx="3327401" cy="19685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 flipV="1">
            <a:off x="1670538" y="4982308"/>
            <a:ext cx="3311770" cy="302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3087626" y="1865924"/>
            <a:ext cx="1219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False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features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69344" y="1862017"/>
            <a:ext cx="13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Poison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learning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71456" y="5462956"/>
            <a:ext cx="118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Evade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testing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9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TUM_Vorlage_weiss.pot</Template>
  <TotalTime>1230</TotalTime>
  <Words>1849</Words>
  <Application>Microsoft Macintosh PowerPoint</Application>
  <PresentationFormat>全屏显示(4:3)</PresentationFormat>
  <Paragraphs>268</Paragraphs>
  <Slides>38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TUM_Vorlage_weiss</vt:lpstr>
      <vt:lpstr>公式</vt:lpstr>
      <vt:lpstr>Selected Topics for IT Security  Adversarial Learning: AI as a New Security Target</vt:lpstr>
      <vt:lpstr>Outline</vt:lpstr>
      <vt:lpstr>Introduction</vt:lpstr>
      <vt:lpstr>Motivation</vt:lpstr>
      <vt:lpstr>Motivation</vt:lpstr>
      <vt:lpstr>Motivation</vt:lpstr>
      <vt:lpstr>Definition </vt:lpstr>
      <vt:lpstr>Learning under Adversarial Impact</vt:lpstr>
      <vt:lpstr>Learning under Adversarial Impact</vt:lpstr>
      <vt:lpstr>Outline</vt:lpstr>
      <vt:lpstr>Inside the learning</vt:lpstr>
      <vt:lpstr>Inside the learning (cont.) </vt:lpstr>
      <vt:lpstr>Model Selection</vt:lpstr>
      <vt:lpstr>Overfitting</vt:lpstr>
      <vt:lpstr>Bias vs. Variance</vt:lpstr>
      <vt:lpstr>Outline</vt:lpstr>
      <vt:lpstr>Learning formulation</vt:lpstr>
      <vt:lpstr>Adversarial Modeling</vt:lpstr>
      <vt:lpstr>An example</vt:lpstr>
      <vt:lpstr>Adversarial Capability</vt:lpstr>
      <vt:lpstr>Taxonomy of Adversarial Attacks</vt:lpstr>
      <vt:lpstr>Taxonomy of Adversarial Attacks</vt:lpstr>
      <vt:lpstr>Typical Attack Types</vt:lpstr>
      <vt:lpstr>Outline</vt:lpstr>
      <vt:lpstr>Types of Adversaries</vt:lpstr>
      <vt:lpstr>Poisoning attack on SVMs</vt:lpstr>
      <vt:lpstr>Poisoning attack on SVMs</vt:lpstr>
      <vt:lpstr>Evasion Attacks</vt:lpstr>
      <vt:lpstr>Mimicry Attack on SVMs</vt:lpstr>
      <vt:lpstr>Mimicry Attack on SVMs</vt:lpstr>
      <vt:lpstr>Evasion Attack Simulation </vt:lpstr>
      <vt:lpstr>Outline</vt:lpstr>
      <vt:lpstr>Towards Secure Learning</vt:lpstr>
      <vt:lpstr>Multiple Classifier Systems</vt:lpstr>
      <vt:lpstr>Adaptive Regularization</vt:lpstr>
      <vt:lpstr>Outline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Huang Xiao</cp:lastModifiedBy>
  <cp:revision>358</cp:revision>
  <dcterms:created xsi:type="dcterms:W3CDTF">2009-06-05T15:14:26Z</dcterms:created>
  <dcterms:modified xsi:type="dcterms:W3CDTF">2016-04-20T14:25:22Z</dcterms:modified>
</cp:coreProperties>
</file>